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59" r:id="rId3"/>
    <p:sldId id="262" r:id="rId4"/>
    <p:sldId id="263" r:id="rId5"/>
    <p:sldId id="264" r:id="rId6"/>
    <p:sldId id="272" r:id="rId7"/>
    <p:sldId id="265" r:id="rId8"/>
    <p:sldId id="273" r:id="rId9"/>
    <p:sldId id="274" r:id="rId10"/>
    <p:sldId id="276" r:id="rId11"/>
    <p:sldId id="267" r:id="rId12"/>
    <p:sldId id="277" r:id="rId13"/>
  </p:sldIdLst>
  <p:sldSz cx="10691813" cy="7559675"/>
  <p:notesSz cx="9998075" cy="6865938"/>
  <p:defaultTextStyle>
    <a:defPPr>
      <a:defRPr lang="ko-KR"/>
    </a:defPPr>
    <a:lvl1pPr marL="0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1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4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" userDrawn="1">
          <p15:clr>
            <a:srgbClr val="A4A3A4"/>
          </p15:clr>
        </p15:guide>
        <p15:guide id="2" pos="646" userDrawn="1">
          <p15:clr>
            <a:srgbClr val="A4A3A4"/>
          </p15:clr>
        </p15:guide>
        <p15:guide id="3" pos="419" userDrawn="1">
          <p15:clr>
            <a:srgbClr val="A4A3A4"/>
          </p15:clr>
        </p15:guide>
        <p15:guide id="4" orient="horz" pos="3969" userDrawn="1">
          <p15:clr>
            <a:srgbClr val="A4A3A4"/>
          </p15:clr>
        </p15:guide>
        <p15:guide id="6" pos="873" userDrawn="1">
          <p15:clr>
            <a:srgbClr val="A4A3A4"/>
          </p15:clr>
        </p15:guide>
        <p15:guide id="7" pos="4275" userDrawn="1">
          <p15:clr>
            <a:srgbClr val="A4A3A4"/>
          </p15:clr>
        </p15:guide>
        <p15:guide id="8" pos="1100" userDrawn="1">
          <p15:clr>
            <a:srgbClr val="A4A3A4"/>
          </p15:clr>
        </p15:guide>
        <p15:guide id="9" pos="5182" userDrawn="1">
          <p15:clr>
            <a:srgbClr val="A4A3A4"/>
          </p15:clr>
        </p15:guide>
        <p15:guide id="10" orient="horz" pos="2154" userDrawn="1">
          <p15:clr>
            <a:srgbClr val="A4A3A4"/>
          </p15:clr>
        </p15:guide>
        <p15:guide id="11" orient="horz" pos="38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CCECFF"/>
    <a:srgbClr val="CCCCFF"/>
    <a:srgbClr val="FFCC66"/>
    <a:srgbClr val="FF9999"/>
    <a:srgbClr val="E5E5E5"/>
    <a:srgbClr val="404040"/>
    <a:srgbClr val="FF5050"/>
    <a:srgbClr val="6E8087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3" autoAdjust="0"/>
    <p:restoredTop sz="94728" autoAdjust="0"/>
  </p:normalViewPr>
  <p:slideViewPr>
    <p:cSldViewPr snapToGrid="0" showGuides="1">
      <p:cViewPr varScale="1">
        <p:scale>
          <a:sx n="68" d="100"/>
          <a:sy n="68" d="100"/>
        </p:scale>
        <p:origin x="1086" y="72"/>
      </p:cViewPr>
      <p:guideLst>
        <p:guide orient="horz" pos="907"/>
        <p:guide pos="646"/>
        <p:guide pos="419"/>
        <p:guide orient="horz" pos="3969"/>
        <p:guide pos="873"/>
        <p:guide pos="4275"/>
        <p:guide pos="1100"/>
        <p:guide pos="5182"/>
        <p:guide orient="horz" pos="2154"/>
        <p:guide orient="horz" pos="38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8"/>
          <a:stretch/>
        </p:blipFill>
        <p:spPr>
          <a:xfrm>
            <a:off x="304800" y="5745038"/>
            <a:ext cx="10691813" cy="18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4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716613"/>
            <a:ext cx="7700481" cy="0"/>
          </a:xfrm>
          <a:prstGeom prst="line">
            <a:avLst/>
          </a:prstGeom>
          <a:ln w="19050">
            <a:solidFill>
              <a:srgbClr val="6E8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700481" y="328258"/>
            <a:ext cx="428890" cy="390880"/>
          </a:xfrm>
          <a:prstGeom prst="line">
            <a:avLst/>
          </a:prstGeom>
          <a:ln w="19050">
            <a:solidFill>
              <a:srgbClr val="6E8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 flipH="1">
            <a:off x="7878723" y="189352"/>
            <a:ext cx="590258" cy="534079"/>
          </a:xfrm>
          <a:prstGeom prst="line">
            <a:avLst/>
          </a:prstGeom>
          <a:ln w="19050">
            <a:solidFill>
              <a:srgbClr val="6E8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754993" y="189352"/>
            <a:ext cx="2936820" cy="0"/>
          </a:xfrm>
          <a:prstGeom prst="line">
            <a:avLst/>
          </a:prstGeom>
          <a:ln w="19050">
            <a:solidFill>
              <a:srgbClr val="6E8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630023" y="654334"/>
            <a:ext cx="124557" cy="124557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6701" y="127072"/>
            <a:ext cx="124557" cy="124557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304800" y="16236"/>
            <a:ext cx="3878580" cy="861774"/>
            <a:chOff x="304800" y="16236"/>
            <a:chExt cx="3878580" cy="861774"/>
          </a:xfrm>
        </p:grpSpPr>
        <p:sp>
          <p:nvSpPr>
            <p:cNvPr id="41" name="텍스트 개체 틀 2"/>
            <p:cNvSpPr txBox="1">
              <a:spLocks/>
            </p:cNvSpPr>
            <p:nvPr userDrawn="1"/>
          </p:nvSpPr>
          <p:spPr>
            <a:xfrm>
              <a:off x="304800" y="16236"/>
              <a:ext cx="387858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6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서울예수사랑교회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DIYGO310" charset="-127"/>
                  <a:ea typeface="YDIYGO310" charset="-127"/>
                  <a:cs typeface="YDIYGO310" charset="-127"/>
                </a:rPr>
                <a:t>Homepage</a:t>
              </a:r>
              <a:r>
                <a:rPr lang="en-US" altLang="ko-KR" sz="2000" baseline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DIYGO310" charset="-127"/>
                  <a:ea typeface="YDIYGO310" charset="-127"/>
                  <a:cs typeface="YDIYGO310" charset="-127"/>
                </a:rPr>
                <a:t> Plan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10" charset="-127"/>
                <a:ea typeface="YDIYGO310" charset="-127"/>
                <a:cs typeface="YDIYGO310" charset="-127"/>
              </a:endParaRPr>
            </a:p>
          </p:txBody>
        </p:sp>
        <p:sp>
          <p:nvSpPr>
            <p:cNvPr id="40" name="텍스트 개체 틀 1"/>
            <p:cNvSpPr txBox="1">
              <a:spLocks/>
            </p:cNvSpPr>
            <p:nvPr userDrawn="1"/>
          </p:nvSpPr>
          <p:spPr>
            <a:xfrm>
              <a:off x="304800" y="183559"/>
              <a:ext cx="1348446" cy="2342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2018 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예수사랑선교회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027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453" userDrawn="1">
          <p15:clr>
            <a:srgbClr val="FBAE40"/>
          </p15:clr>
        </p15:guide>
        <p15:guide id="4" pos="6543" userDrawn="1">
          <p15:clr>
            <a:srgbClr val="FBAE40"/>
          </p15:clr>
        </p15:guide>
        <p15:guide id="5" pos="1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10" b="44418"/>
          <a:stretch/>
        </p:blipFill>
        <p:spPr>
          <a:xfrm flipV="1">
            <a:off x="1232457" y="-2"/>
            <a:ext cx="8226899" cy="144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72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66" y="206375"/>
            <a:ext cx="1800747" cy="5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51" r:id="rId2"/>
    <p:sldLayoutId id="2147483693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3" userDrawn="1">
          <p15:clr>
            <a:srgbClr val="F26B43"/>
          </p15:clr>
        </p15:guide>
        <p15:guide id="4" orient="horz" pos="4649" userDrawn="1">
          <p15:clr>
            <a:srgbClr val="F26B43"/>
          </p15:clr>
        </p15:guide>
        <p15:guide id="5" pos="3367" userDrawn="1">
          <p15:clr>
            <a:srgbClr val="F26B43"/>
          </p15:clr>
        </p15:guide>
        <p15:guide id="6" pos="192" userDrawn="1">
          <p15:clr>
            <a:srgbClr val="F26B43"/>
          </p15:clr>
        </p15:guide>
        <p15:guide id="7" pos="6543" userDrawn="1">
          <p15:clr>
            <a:srgbClr val="F26B43"/>
          </p15:clr>
        </p15:guide>
        <p15:guide id="8" orient="horz" pos="2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0" y="2864064"/>
            <a:ext cx="10691813" cy="18068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000"/>
              </a:lnSpc>
              <a:buFont typeface="Arial" panose="020B0604020202020204" pitchFamily="34" charset="0"/>
              <a:buNone/>
            </a:pPr>
            <a:r>
              <a:rPr lang="ko-KR" altLang="en-US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서울예수사랑교회</a:t>
            </a:r>
          </a:p>
          <a:p>
            <a:pPr marL="0" indent="0" algn="ctr">
              <a:lnSpc>
                <a:spcPts val="6000"/>
              </a:lnSpc>
              <a:buFont typeface="Arial" panose="020B0604020202020204" pitchFamily="34" charset="0"/>
              <a:buNone/>
            </a:pPr>
            <a:r>
              <a:rPr lang="en-US" altLang="ko-KR" sz="6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YDIYGO310" charset="-127"/>
              </a:rPr>
              <a:t>Homepage Plan</a:t>
            </a:r>
            <a:endParaRPr lang="ko-KR" altLang="en-US" sz="6000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YDIYGO31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646363" y="3177809"/>
            <a:ext cx="8045450" cy="1426446"/>
            <a:chOff x="2646363" y="3177809"/>
            <a:chExt cx="8045450" cy="1426446"/>
          </a:xfrm>
        </p:grpSpPr>
        <p:grpSp>
          <p:nvGrpSpPr>
            <p:cNvPr id="54" name="그룹 53"/>
            <p:cNvGrpSpPr/>
            <p:nvPr/>
          </p:nvGrpSpPr>
          <p:grpSpPr>
            <a:xfrm>
              <a:off x="2646363" y="3240088"/>
              <a:ext cx="8045450" cy="1301889"/>
              <a:chOff x="2646363" y="3240088"/>
              <a:chExt cx="8045450" cy="1301889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2646363" y="3720193"/>
                <a:ext cx="5939903" cy="0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>
                <a:off x="8586266" y="3378994"/>
                <a:ext cx="374378" cy="341199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flipH="1">
                <a:off x="7866063" y="3240088"/>
                <a:ext cx="1434187" cy="1297697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8586266" y="3240088"/>
                <a:ext cx="2105547" cy="0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2825750" y="4541977"/>
                <a:ext cx="5040313" cy="0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/>
            <p:cNvGrpSpPr/>
            <p:nvPr/>
          </p:nvGrpSpPr>
          <p:grpSpPr>
            <a:xfrm>
              <a:off x="7803784" y="3177809"/>
              <a:ext cx="1558740" cy="1426446"/>
              <a:chOff x="7803784" y="3177809"/>
              <a:chExt cx="1558740" cy="142644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8524509" y="3657913"/>
                <a:ext cx="124557" cy="124557"/>
              </a:xfrm>
              <a:prstGeom prst="ellipse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9237967" y="3177809"/>
                <a:ext cx="124557" cy="124557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7803784" y="4479698"/>
                <a:ext cx="124557" cy="124557"/>
              </a:xfrm>
              <a:prstGeom prst="ellipse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텍스트 개체 틀 1"/>
          <p:cNvSpPr txBox="1">
            <a:spLocks/>
          </p:cNvSpPr>
          <p:nvPr/>
        </p:nvSpPr>
        <p:spPr>
          <a:xfrm>
            <a:off x="4095405" y="2317670"/>
            <a:ext cx="2501006" cy="376129"/>
          </a:xfrm>
          <a:prstGeom prst="rect">
            <a:avLst/>
          </a:prstGeom>
        </p:spPr>
        <p:txBody>
          <a:bodyPr wrap="none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2018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예수사랑선교회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7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5"/>
          <p:cNvSpPr txBox="1">
            <a:spLocks/>
          </p:cNvSpPr>
          <p:nvPr/>
        </p:nvSpPr>
        <p:spPr>
          <a:xfrm>
            <a:off x="1025525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서울예수사랑교회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88149" y="3424424"/>
            <a:ext cx="1607291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INTRODUCE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88149" y="4511112"/>
            <a:ext cx="1617135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WORSHIP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88150" y="5407442"/>
            <a:ext cx="1780855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MINISTRY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88150" y="6482611"/>
            <a:ext cx="1458986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SOCIETY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8150" y="2348877"/>
            <a:ext cx="1607290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WELCOME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2763" y="2374909"/>
            <a:ext cx="14654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등록 안내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6045" y="2374909"/>
            <a:ext cx="15680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담임목사님 인사말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7644" y="2374909"/>
            <a:ext cx="131157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2018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목회계획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045" y="3450456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교회비전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72342" y="3450456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교회발자취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3749" y="3450456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 안내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26990" y="3450456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섬기는 사람들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0449" y="3450456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오시는 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6045" y="4537144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설교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2912" y="4537144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찬양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44206" y="4537144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예배사진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45" y="5433474"/>
            <a:ext cx="13404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예수사랑선교회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25954" y="5433474"/>
            <a:ext cx="17331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출판사역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십자가사랑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5285" y="6508643"/>
            <a:ext cx="10871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들리는 성경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72622" y="6508643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소식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60423" y="6508643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앨범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48224" y="6508643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일정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26990" y="3728418"/>
            <a:ext cx="64152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전도사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협력 목사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협력 전도사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6045" y="4800990"/>
            <a:ext cx="80983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 대 예배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경배와 찬양 예배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수요 예배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금요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기도회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특별 집회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672761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5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사이트 맵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81292" y="4537144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50452" y="6508643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자료실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9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288131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6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구조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746250" y="1800225"/>
            <a:ext cx="7447980" cy="5580063"/>
            <a:chOff x="1745128" y="1792621"/>
            <a:chExt cx="7201556" cy="5395441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745128" y="1792621"/>
              <a:ext cx="7201556" cy="5395441"/>
              <a:chOff x="1745128" y="1792621"/>
              <a:chExt cx="7201556" cy="539544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753900" y="1800225"/>
                <a:ext cx="7192784" cy="53878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1745128" y="1792621"/>
                <a:ext cx="7201556" cy="220121"/>
                <a:chOff x="962072" y="913879"/>
                <a:chExt cx="7201556" cy="220121"/>
              </a:xfrm>
            </p:grpSpPr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" b="95577"/>
                <a:stretch/>
              </p:blipFill>
              <p:spPr>
                <a:xfrm>
                  <a:off x="971084" y="914912"/>
                  <a:ext cx="7192544" cy="180264"/>
                </a:xfrm>
                <a:prstGeom prst="rect">
                  <a:avLst/>
                </a:prstGeom>
              </p:spPr>
            </p:pic>
            <p:sp>
              <p:nvSpPr>
                <p:cNvPr id="60" name="TextBox 59"/>
                <p:cNvSpPr txBox="1"/>
                <p:nvPr/>
              </p:nvSpPr>
              <p:spPr>
                <a:xfrm>
                  <a:off x="1620785" y="918556"/>
                  <a:ext cx="1571264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latin typeface="-윤고딕320" panose="02030504000101010101" pitchFamily="18" charset="-127"/>
                      <a:ea typeface="-윤고딕320" panose="02030504000101010101" pitchFamily="18" charset="-127"/>
                    </a:rPr>
                    <a:t>www.seouljesuslovechurch.org</a:t>
                  </a:r>
                  <a:endParaRPr lang="ko-KR" altLang="en-US" sz="8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72650" y="913879"/>
                  <a:ext cx="7181857" cy="58120"/>
                </a:xfrm>
                <a:prstGeom prst="rect">
                  <a:avLst/>
                </a:prstGeom>
                <a:solidFill>
                  <a:srgbClr val="4D4C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cxnSp>
              <p:nvCxnSpPr>
                <p:cNvPr id="62" name="직선 연결선 61"/>
                <p:cNvCxnSpPr/>
                <p:nvPr/>
              </p:nvCxnSpPr>
              <p:spPr>
                <a:xfrm>
                  <a:off x="962072" y="1090588"/>
                  <a:ext cx="7201556" cy="0"/>
                </a:xfrm>
                <a:prstGeom prst="line">
                  <a:avLst/>
                </a:prstGeom>
                <a:ln w="9525">
                  <a:solidFill>
                    <a:srgbClr val="4D4C4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/>
            <p:cNvGrpSpPr/>
            <p:nvPr/>
          </p:nvGrpSpPr>
          <p:grpSpPr>
            <a:xfrm>
              <a:off x="1817493" y="2023634"/>
              <a:ext cx="7066156" cy="483629"/>
              <a:chOff x="1817493" y="2023634"/>
              <a:chExt cx="7066156" cy="48362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817493" y="2023634"/>
                <a:ext cx="7066156" cy="483629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843862" y="2096171"/>
                <a:ext cx="10134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헤더 영역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1817493" y="2565400"/>
              <a:ext cx="7066156" cy="1738201"/>
              <a:chOff x="1817493" y="2565400"/>
              <a:chExt cx="7066156" cy="1738201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817493" y="2565400"/>
                <a:ext cx="7066156" cy="1738201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669982" y="3270824"/>
                <a:ext cx="1361181" cy="327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슬라이더 영역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1817493" y="4357812"/>
              <a:ext cx="7066156" cy="328383"/>
              <a:chOff x="1817493" y="4357812"/>
              <a:chExt cx="7066156" cy="328383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1817493" y="4367983"/>
                <a:ext cx="7066156" cy="318212"/>
              </a:xfrm>
              <a:prstGeom prst="rect">
                <a:avLst/>
              </a:prstGeom>
              <a:solidFill>
                <a:srgbClr val="00B0F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578535" y="4357812"/>
                <a:ext cx="1544077" cy="3273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디스플레이 영역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1817493" y="5786455"/>
              <a:ext cx="7066156" cy="675259"/>
              <a:chOff x="1817493" y="5786455"/>
              <a:chExt cx="7066156" cy="67525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817493" y="5786455"/>
                <a:ext cx="7066156" cy="675259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956602" y="5954807"/>
                <a:ext cx="278794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출판사역</a:t>
                </a:r>
                <a:r>
                  <a:rPr lang="ko-KR" altLang="en-US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16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십자가사랑</a:t>
                </a:r>
                <a:r>
                  <a:rPr lang="ko-KR" altLang="en-US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프로모션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1817493" y="6519849"/>
              <a:ext cx="7075127" cy="668213"/>
              <a:chOff x="1817493" y="6519849"/>
              <a:chExt cx="7075127" cy="668213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817493" y="6519849"/>
                <a:ext cx="7075127" cy="668213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848347" y="6684678"/>
                <a:ext cx="10134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푸터</a:t>
                </a:r>
                <a:r>
                  <a:rPr lang="ko-KR" altLang="en-US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영역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1817493" y="4738086"/>
              <a:ext cx="7066156" cy="990232"/>
              <a:chOff x="1817493" y="4738086"/>
              <a:chExt cx="7066156" cy="990232"/>
            </a:xfrm>
          </p:grpSpPr>
          <p:grpSp>
            <p:nvGrpSpPr>
              <p:cNvPr id="112" name="그룹 111"/>
              <p:cNvGrpSpPr/>
              <p:nvPr/>
            </p:nvGrpSpPr>
            <p:grpSpPr>
              <a:xfrm>
                <a:off x="1817493" y="4738086"/>
                <a:ext cx="7066156" cy="990232"/>
                <a:chOff x="1817493" y="4738086"/>
                <a:chExt cx="7066156" cy="990232"/>
              </a:xfrm>
            </p:grpSpPr>
            <p:sp>
              <p:nvSpPr>
                <p:cNvPr id="82" name="직사각형 81"/>
                <p:cNvSpPr/>
                <p:nvPr/>
              </p:nvSpPr>
              <p:spPr>
                <a:xfrm>
                  <a:off x="5372100" y="4738086"/>
                  <a:ext cx="3511549" cy="481614"/>
                </a:xfrm>
                <a:prstGeom prst="rect">
                  <a:avLst/>
                </a:prstGeom>
                <a:solidFill>
                  <a:srgbClr val="92D05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817493" y="4738086"/>
                  <a:ext cx="3511549" cy="481614"/>
                </a:xfrm>
                <a:prstGeom prst="rect">
                  <a:avLst/>
                </a:prstGeom>
                <a:solidFill>
                  <a:srgbClr val="92D05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372100" y="5246704"/>
                  <a:ext cx="3511549" cy="481614"/>
                </a:xfrm>
                <a:prstGeom prst="rect">
                  <a:avLst/>
                </a:prstGeom>
                <a:solidFill>
                  <a:srgbClr val="92D05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817493" y="5246704"/>
                  <a:ext cx="3511549" cy="481614"/>
                </a:xfrm>
                <a:prstGeom prst="rect">
                  <a:avLst/>
                </a:prstGeom>
                <a:solidFill>
                  <a:srgbClr val="92D05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1946805" y="4809616"/>
                <a:ext cx="325294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2018 SEOUL JESUS LOVE VISION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872658" y="4809616"/>
                <a:ext cx="25104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SEOUL JESUS LOVE VOD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6593372" y="5318234"/>
                <a:ext cx="106901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CONTACT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877403" y="5318234"/>
                <a:ext cx="139172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Hearing Bible</a:t>
                </a:r>
                <a:endPara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2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288131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6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구조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7110413" y="1800225"/>
            <a:ext cx="3276600" cy="3136383"/>
            <a:chOff x="1753900" y="1965497"/>
            <a:chExt cx="7192784" cy="5222564"/>
          </a:xfrm>
        </p:grpSpPr>
        <p:sp>
          <p:nvSpPr>
            <p:cNvPr id="57" name="직사각형 56"/>
            <p:cNvSpPr/>
            <p:nvPr/>
          </p:nvSpPr>
          <p:spPr>
            <a:xfrm>
              <a:off x="1753900" y="1965497"/>
              <a:ext cx="7192784" cy="52225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1817493" y="2023634"/>
              <a:ext cx="7066156" cy="483629"/>
              <a:chOff x="1817493" y="2023634"/>
              <a:chExt cx="7066156" cy="48362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817493" y="2023634"/>
                <a:ext cx="7066156" cy="483629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852489" y="2096171"/>
                <a:ext cx="996163" cy="358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헤더 영역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1817493" y="2565400"/>
              <a:ext cx="7066156" cy="1738201"/>
              <a:chOff x="1817493" y="2565400"/>
              <a:chExt cx="7066156" cy="1738201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817493" y="2565400"/>
                <a:ext cx="7066156" cy="1738201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477530" y="3142113"/>
                <a:ext cx="1746084" cy="358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슬라이더 영역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1817493" y="4357811"/>
              <a:ext cx="7066156" cy="358747"/>
              <a:chOff x="1817493" y="4357812"/>
              <a:chExt cx="7066156" cy="35874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1817493" y="4367983"/>
                <a:ext cx="7066156" cy="318212"/>
              </a:xfrm>
              <a:prstGeom prst="rect">
                <a:avLst/>
              </a:prstGeom>
              <a:solidFill>
                <a:srgbClr val="00B0F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73721" y="4357812"/>
                <a:ext cx="1953699" cy="358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디스플레이 영역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1817493" y="5054536"/>
              <a:ext cx="7066156" cy="1407178"/>
              <a:chOff x="1817493" y="5054536"/>
              <a:chExt cx="7066156" cy="1407178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817493" y="5786455"/>
                <a:ext cx="7066156" cy="675259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384282" y="5954807"/>
                <a:ext cx="1932586" cy="358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프로모션 영역 </a:t>
                </a:r>
                <a:r>
                  <a:rPr lang="en-US" altLang="ko-KR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384282" y="5054536"/>
                <a:ext cx="1932586" cy="358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프로모션 영역 </a:t>
                </a:r>
                <a:r>
                  <a:rPr lang="en-US" altLang="ko-KR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1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1817493" y="6519848"/>
              <a:ext cx="7075127" cy="668213"/>
              <a:chOff x="1817493" y="6519849"/>
              <a:chExt cx="7075127" cy="668213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817493" y="6519849"/>
                <a:ext cx="7075127" cy="668213"/>
              </a:xfrm>
              <a:prstGeom prst="rect">
                <a:avLst/>
              </a:prstGeom>
              <a:solidFill>
                <a:schemeClr val="bg1">
                  <a:lumMod val="50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856974" y="6684678"/>
                <a:ext cx="996163" cy="358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푸터</a:t>
                </a:r>
                <a:r>
                  <a:rPr lang="ko-KR" altLang="en-US" sz="8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영역</a:t>
                </a:r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817493" y="4739505"/>
              <a:ext cx="7066156" cy="988812"/>
              <a:chOff x="1817493" y="4739505"/>
              <a:chExt cx="7066156" cy="988813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5372099" y="4739505"/>
                <a:ext cx="3511550" cy="481611"/>
              </a:xfrm>
              <a:prstGeom prst="rect">
                <a:avLst/>
              </a:prstGeom>
              <a:solidFill>
                <a:srgbClr val="92D05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817493" y="4739505"/>
                <a:ext cx="3511550" cy="481611"/>
              </a:xfrm>
              <a:prstGeom prst="rect">
                <a:avLst/>
              </a:prstGeom>
              <a:solidFill>
                <a:srgbClr val="92D05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5372100" y="5246704"/>
                <a:ext cx="3511549" cy="481614"/>
              </a:xfrm>
              <a:prstGeom prst="rect">
                <a:avLst/>
              </a:prstGeom>
              <a:solidFill>
                <a:srgbClr val="92D05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817493" y="5246704"/>
                <a:ext cx="3511549" cy="481614"/>
              </a:xfrm>
              <a:prstGeom prst="rect">
                <a:avLst/>
              </a:prstGeom>
              <a:solidFill>
                <a:srgbClr val="92D05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  <p:sp>
        <p:nvSpPr>
          <p:cNvPr id="37" name="텍스트 개체 틀 5"/>
          <p:cNvSpPr txBox="1">
            <a:spLocks/>
          </p:cNvSpPr>
          <p:nvPr/>
        </p:nvSpPr>
        <p:spPr>
          <a:xfrm>
            <a:off x="1025525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헤더 영역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388149" y="2104856"/>
            <a:ext cx="5398414" cy="111726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</a:pP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로고와 메뉴가 배치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되며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모바일 환경에서는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토글버튼을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출력하고 </a:t>
            </a:r>
            <a:r>
              <a:rPr lang="ko-KR" altLang="en-US" sz="1400" spc="-2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스크립트를 이용하여 </a:t>
            </a:r>
            <a:r>
              <a:rPr lang="ko-KR" altLang="en-US" sz="1400" spc="-2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토글</a:t>
            </a:r>
            <a:r>
              <a:rPr lang="ko-KR" altLang="en-US" sz="1400" spc="-2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버튼을 클릭할 경우</a:t>
            </a:r>
            <a:r>
              <a:rPr lang="en-US" altLang="ko-KR" sz="1400" spc="-2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spc="-2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메뉴에 애니메이션 적용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영문으로 되어 있는 메뉴의 내용이 마우스를 올려놓으면 한글로 변경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헤더에 있는 로고는 항상 헤더의 중앙 부분에 놓여있게 됨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텍스트 개체 틀 5"/>
          <p:cNvSpPr txBox="1">
            <a:spLocks/>
          </p:cNvSpPr>
          <p:nvPr/>
        </p:nvSpPr>
        <p:spPr>
          <a:xfrm>
            <a:off x="1025525" y="3326773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슬라이더 영역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388149" y="3643250"/>
            <a:ext cx="5398414" cy="6072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다니엘 기도회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특별 집회 등 교회 홍보 및 캠페인 등을 알리기 위한 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이미지가 표현되는 영역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텍스트 개체 틀 5"/>
          <p:cNvSpPr txBox="1">
            <a:spLocks/>
          </p:cNvSpPr>
          <p:nvPr/>
        </p:nvSpPr>
        <p:spPr>
          <a:xfrm>
            <a:off x="1025525" y="431694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디스플레이 영역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88148" y="4619613"/>
            <a:ext cx="8998865" cy="60722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디스플레이 영역 또는 전광판 영역이라고 불리는 영역은 </a:t>
            </a: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타이틀과</a:t>
            </a:r>
            <a:endParaRPr lang="en-US" altLang="ko-KR" sz="1600" dirty="0" smtClean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내용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 있으며 서울예수사랑교회에 대해서 간략하게 설명할 수 있는 영역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뜻 그대로 </a:t>
            </a: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전광판 같은 역할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을 하는 영역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3" name="텍스트 개체 틀 5"/>
          <p:cNvSpPr txBox="1">
            <a:spLocks/>
          </p:cNvSpPr>
          <p:nvPr/>
        </p:nvSpPr>
        <p:spPr>
          <a:xfrm>
            <a:off x="1025525" y="5368479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프로모션 영역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388148" y="5688259"/>
            <a:ext cx="8998865" cy="825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아이콘과 타이틀 그리고 간단한 내용이 존재</a:t>
            </a:r>
            <a:r>
              <a:rPr lang="en-US" altLang="ko-KR" sz="1400" spc="-4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spc="-4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프로모션이라는 뜻 그대로 </a:t>
            </a:r>
            <a:r>
              <a:rPr lang="ko-KR" altLang="en-US" sz="1600" spc="-4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광고를 위한 영역</a:t>
            </a:r>
            <a:r>
              <a:rPr lang="ko-KR" altLang="en-US" sz="1400" spc="-4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이며 흥미를 끌기 위해 아이콘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등을 배치하여 클릭을 유도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영역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에서는 좌측 상단에서부터 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2018 SEOUL JESUS LOVE VISION, SEOUL JESUS LOVE VOD, Hearing Bible, CONTACT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순으로 화면에 맞게 정렬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영역</a:t>
            </a:r>
            <a:r>
              <a:rPr lang="en-US" altLang="ko-KR" sz="1400" dirty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에서는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출판사역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십자가사랑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홈페이지와 연동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6" name="텍스트 개체 틀 5"/>
          <p:cNvSpPr txBox="1">
            <a:spLocks/>
          </p:cNvSpPr>
          <p:nvPr/>
        </p:nvSpPr>
        <p:spPr>
          <a:xfrm>
            <a:off x="1025525" y="6602349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spc="-50" dirty="0" err="1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푸터</a:t>
            </a:r>
            <a:r>
              <a:rPr lang="ko-KR" altLang="en-US" sz="1800" spc="-5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영역</a:t>
            </a:r>
            <a:endParaRPr lang="ko-KR" altLang="en-US" sz="1800" spc="-5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388148" y="6951925"/>
            <a:ext cx="8998865" cy="42836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웹사이트의 </a:t>
            </a: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또는 회사의 주소를 알리기 위한 영역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최하단에는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로고가 배치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1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3621" y="3351930"/>
            <a:ext cx="2785378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altLang="ko-KR" sz="6000" dirty="0">
                <a:solidFill>
                  <a:srgbClr val="404040"/>
                </a:solidFill>
                <a:latin typeface="Arial Black" panose="020B0A04020102020204" pitchFamily="34" charset="0"/>
              </a:rPr>
              <a:t>INDEX</a:t>
            </a:r>
            <a:endParaRPr lang="ko-KR" altLang="en-US" sz="6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텍스트 개체 틀 6"/>
          <p:cNvSpPr txBox="1">
            <a:spLocks/>
          </p:cNvSpPr>
          <p:nvPr/>
        </p:nvSpPr>
        <p:spPr>
          <a:xfrm>
            <a:off x="5520365" y="3234178"/>
            <a:ext cx="4258661" cy="39523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Homepage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란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Homepage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만들기 위한 절차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 교회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Site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현황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Homepage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별 사이트 맵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Homepage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맵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Homepage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구조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ts val="2800"/>
              </a:lnSpc>
              <a:buClr>
                <a:schemeClr val="tx2"/>
              </a:buClr>
              <a:buFont typeface="+mj-lt"/>
              <a:buAutoNum type="romanUcPeriod"/>
            </a:pP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flipH="1">
            <a:off x="0" y="3051760"/>
            <a:ext cx="5345113" cy="1184234"/>
            <a:chOff x="3570514" y="3420021"/>
            <a:chExt cx="5345113" cy="1184234"/>
          </a:xfrm>
        </p:grpSpPr>
        <p:grpSp>
          <p:nvGrpSpPr>
            <p:cNvPr id="5" name="그룹 4"/>
            <p:cNvGrpSpPr/>
            <p:nvPr/>
          </p:nvGrpSpPr>
          <p:grpSpPr>
            <a:xfrm>
              <a:off x="3570514" y="3420021"/>
              <a:ext cx="5345113" cy="1121956"/>
              <a:chOff x="3570514" y="3420021"/>
              <a:chExt cx="5345113" cy="1121956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3570514" y="3720193"/>
                <a:ext cx="5015751" cy="0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 flipH="1">
                <a:off x="8586266" y="3420021"/>
                <a:ext cx="329361" cy="300172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7866063" y="3588107"/>
                <a:ext cx="1049564" cy="949678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4846628" y="4541977"/>
                <a:ext cx="3019435" cy="0"/>
              </a:xfrm>
              <a:prstGeom prst="line">
                <a:avLst/>
              </a:prstGeom>
              <a:ln w="19050">
                <a:solidFill>
                  <a:srgbClr val="6E80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>
              <a:off x="7803784" y="3657913"/>
              <a:ext cx="845282" cy="946342"/>
              <a:chOff x="7803784" y="3657913"/>
              <a:chExt cx="845282" cy="946342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8524509" y="3657913"/>
                <a:ext cx="124557" cy="124557"/>
              </a:xfrm>
              <a:prstGeom prst="ellipse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03784" y="4479698"/>
                <a:ext cx="124557" cy="124557"/>
              </a:xfrm>
              <a:prstGeom prst="ellipse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04799" y="2633689"/>
            <a:ext cx="5040314" cy="761747"/>
            <a:chOff x="304799" y="115588"/>
            <a:chExt cx="5040314" cy="761747"/>
          </a:xfrm>
        </p:grpSpPr>
        <p:sp>
          <p:nvSpPr>
            <p:cNvPr id="20" name="텍스트 개체 틀 2"/>
            <p:cNvSpPr txBox="1">
              <a:spLocks/>
            </p:cNvSpPr>
            <p:nvPr userDrawn="1"/>
          </p:nvSpPr>
          <p:spPr>
            <a:xfrm>
              <a:off x="831170" y="115588"/>
              <a:ext cx="4513943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6000"/>
                </a:lnSpc>
                <a:buFont typeface="Arial" panose="020B0604020202020204" pitchFamily="34" charset="0"/>
                <a:buNone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서울예수사랑교회</a:t>
              </a:r>
              <a:r>
                <a:rPr lang="en-US" altLang="ko-KR" sz="2400" baseline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en-US" altLang="ko-KR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YDIYGO310" charset="-127"/>
                </a:rPr>
                <a:t>Hompage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YDIYGO310" charset="-127"/>
                </a:rPr>
                <a:t> Plan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YDIYGO310" charset="-127"/>
              </a:endParaRPr>
            </a:p>
          </p:txBody>
        </p:sp>
        <p:sp>
          <p:nvSpPr>
            <p:cNvPr id="21" name="텍스트 개체 틀 1"/>
            <p:cNvSpPr txBox="1">
              <a:spLocks/>
            </p:cNvSpPr>
            <p:nvPr userDrawn="1"/>
          </p:nvSpPr>
          <p:spPr>
            <a:xfrm>
              <a:off x="304799" y="129776"/>
              <a:ext cx="2042547" cy="31931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2018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예수사랑선교회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88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 flipH="1" flipV="1">
            <a:off x="9515476" y="6010241"/>
            <a:ext cx="1176337" cy="58974"/>
          </a:xfrm>
          <a:prstGeom prst="line">
            <a:avLst/>
          </a:prstGeom>
          <a:ln w="9525">
            <a:solidFill>
              <a:srgbClr val="44546A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3290825" y="6031339"/>
            <a:ext cx="1971401" cy="212799"/>
          </a:xfrm>
          <a:prstGeom prst="line">
            <a:avLst/>
          </a:prstGeom>
          <a:ln w="9525">
            <a:solidFill>
              <a:srgbClr val="44546A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>
            <a:off x="6559674" y="6073179"/>
            <a:ext cx="2793817" cy="352093"/>
          </a:xfrm>
          <a:prstGeom prst="line">
            <a:avLst/>
          </a:prstGeom>
          <a:ln w="9525">
            <a:solidFill>
              <a:srgbClr val="44546A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0" y="5364619"/>
            <a:ext cx="2194753" cy="617438"/>
          </a:xfrm>
          <a:prstGeom prst="line">
            <a:avLst/>
          </a:prstGeom>
          <a:ln w="9525">
            <a:solidFill>
              <a:srgbClr val="44546A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9399373" y="5905728"/>
            <a:ext cx="1292440" cy="430212"/>
          </a:xfrm>
          <a:prstGeom prst="line">
            <a:avLst/>
          </a:prstGeom>
          <a:ln w="9525">
            <a:solidFill>
              <a:srgbClr val="44546A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527529" y="6069215"/>
            <a:ext cx="1749738" cy="330916"/>
          </a:xfrm>
          <a:prstGeom prst="line">
            <a:avLst/>
          </a:prstGeom>
          <a:ln w="9525">
            <a:solidFill>
              <a:srgbClr val="44546A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433275" y="6010241"/>
            <a:ext cx="1907489" cy="36012"/>
          </a:xfrm>
          <a:prstGeom prst="line">
            <a:avLst/>
          </a:prstGeom>
          <a:ln w="9525">
            <a:solidFill>
              <a:srgbClr val="44546A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0" y="5580062"/>
            <a:ext cx="1983939" cy="300101"/>
          </a:xfrm>
          <a:prstGeom prst="line">
            <a:avLst/>
          </a:prstGeom>
          <a:ln w="9525">
            <a:solidFill>
              <a:srgbClr val="44546A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0" y="5695065"/>
            <a:ext cx="2009333" cy="35047"/>
          </a:xfrm>
          <a:prstGeom prst="line">
            <a:avLst/>
          </a:prstGeom>
          <a:ln w="9525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9399373" y="5783209"/>
            <a:ext cx="1292440" cy="245038"/>
          </a:xfrm>
          <a:prstGeom prst="line">
            <a:avLst/>
          </a:prstGeom>
          <a:ln w="9525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581530" y="6069215"/>
            <a:ext cx="1535136" cy="231573"/>
          </a:xfrm>
          <a:prstGeom prst="line">
            <a:avLst/>
          </a:prstGeom>
          <a:ln w="9525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23114" y="5814148"/>
            <a:ext cx="1459139" cy="335818"/>
          </a:xfrm>
          <a:prstGeom prst="line">
            <a:avLst/>
          </a:prstGeom>
          <a:ln w="9525">
            <a:solidFill>
              <a:srgbClr val="4454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5"/>
          <p:cNvSpPr txBox="1">
            <a:spLocks/>
          </p:cNvSpPr>
          <p:nvPr/>
        </p:nvSpPr>
        <p:spPr>
          <a:xfrm>
            <a:off x="1025524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Definition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2881312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란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34"/>
          <p:cNvSpPr/>
          <p:nvPr/>
        </p:nvSpPr>
        <p:spPr>
          <a:xfrm>
            <a:off x="3186113" y="1800225"/>
            <a:ext cx="72009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웹 사용자가 각각의 웹 사이트에 들어갈 때 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20" charset="-127"/>
              </a:rPr>
              <a:t>처음으로 나타나는 문서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홈페이지에는 웹 서버를 구축한 기관이나 개인에 대한 간단한 소개가 실려 있는데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각각의 특징을 살려내기 위해 화려하고 개성 있는 홈페이지를 구축하는 것이 유행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6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sp>
        <p:nvSpPr>
          <p:cNvPr id="19" name="텍스트 개체 틀 5"/>
          <p:cNvSpPr txBox="1">
            <a:spLocks/>
          </p:cNvSpPr>
          <p:nvPr/>
        </p:nvSpPr>
        <p:spPr>
          <a:xfrm>
            <a:off x="1025527" y="3055985"/>
            <a:ext cx="1800224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How to use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직사각형 34"/>
          <p:cNvSpPr/>
          <p:nvPr/>
        </p:nvSpPr>
        <p:spPr>
          <a:xfrm>
            <a:off x="3186113" y="3059113"/>
            <a:ext cx="72009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기업에서 홈페이지는 그 회사가 인터넷을 통하여 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20" charset="-127"/>
              </a:rPr>
              <a:t>전 세계인과 만날 수 있는 만남의 장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이며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제품전시실도 되며 전세계인을 위하여 가상세계에 설치된 사무실이기도 함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개인이 만들어 놓은 홈페이지라면 수억 명의 네티즌과 교감 할 수 있는 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20" charset="-127"/>
              </a:rPr>
              <a:t>대화의 장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이며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20" charset="-127"/>
              </a:rPr>
              <a:t>정보를 주고 받을 수 있는 창구의 역할</a:t>
            </a:r>
            <a:r>
              <a:rPr lang="ko-KR" altLang="en-US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을 수행</a:t>
            </a:r>
            <a:r>
              <a:rPr lang="en-US" altLang="ko-KR" sz="16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6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925637" y="4679950"/>
            <a:ext cx="1800225" cy="1800225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986338" y="5544552"/>
            <a:ext cx="1800225" cy="1800225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938208" y="5112251"/>
            <a:ext cx="1800225" cy="1800225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191326" y="4951305"/>
            <a:ext cx="1249795" cy="1086363"/>
            <a:chOff x="2138361" y="5112251"/>
            <a:chExt cx="1374775" cy="89782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138361" y="5112251"/>
              <a:ext cx="1374775" cy="8978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206624" y="5206183"/>
              <a:ext cx="1238250" cy="747759"/>
              <a:chOff x="2203450" y="5187950"/>
              <a:chExt cx="1238250" cy="74775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03450" y="5187950"/>
                <a:ext cx="1238250" cy="247650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203450" y="5456236"/>
                <a:ext cx="368300" cy="479473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600324" y="5456237"/>
                <a:ext cx="841376" cy="227014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600324" y="5708695"/>
                <a:ext cx="841376" cy="22701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5389166" y="5848707"/>
            <a:ext cx="994568" cy="1191915"/>
            <a:chOff x="5389163" y="5821534"/>
            <a:chExt cx="994568" cy="119191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389163" y="5821534"/>
              <a:ext cx="994568" cy="1191915"/>
            </a:xfrm>
            <a:prstGeom prst="roundRect">
              <a:avLst>
                <a:gd name="adj" fmla="val 9005"/>
              </a:avLst>
            </a:prstGeom>
            <a:solidFill>
              <a:schemeClr val="bg1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421309" y="5879306"/>
              <a:ext cx="930277" cy="1057364"/>
              <a:chOff x="5421310" y="5904017"/>
              <a:chExt cx="930277" cy="105736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5421310" y="5904017"/>
                <a:ext cx="930277" cy="279549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421310" y="6204926"/>
                <a:ext cx="930277" cy="479473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421310" y="6710780"/>
                <a:ext cx="930277" cy="13293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5421310" y="6869745"/>
                <a:ext cx="930277" cy="91636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8501608" y="5436804"/>
            <a:ext cx="673424" cy="1151118"/>
            <a:chOff x="5389163" y="5821534"/>
            <a:chExt cx="994568" cy="119191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5389163" y="5821534"/>
              <a:ext cx="994568" cy="1191915"/>
            </a:xfrm>
            <a:prstGeom prst="roundRect">
              <a:avLst>
                <a:gd name="adj" fmla="val 9005"/>
              </a:avLst>
            </a:prstGeom>
            <a:solidFill>
              <a:schemeClr val="bg1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421309" y="5879306"/>
              <a:ext cx="930277" cy="1057364"/>
              <a:chOff x="5421310" y="5904017"/>
              <a:chExt cx="930277" cy="1057364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5421310" y="5904017"/>
                <a:ext cx="930277" cy="279549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421310" y="6204926"/>
                <a:ext cx="930277" cy="479473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421310" y="6710780"/>
                <a:ext cx="930277" cy="13293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421310" y="6869745"/>
                <a:ext cx="930277" cy="91636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2774949" y="6037668"/>
            <a:ext cx="82549" cy="630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다리꼴 15"/>
          <p:cNvSpPr/>
          <p:nvPr/>
        </p:nvSpPr>
        <p:spPr>
          <a:xfrm>
            <a:off x="2256810" y="6098397"/>
            <a:ext cx="1118827" cy="96333"/>
          </a:xfrm>
          <a:prstGeom prst="trapezoid">
            <a:avLst>
              <a:gd name="adj" fmla="val 52191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2" y="1079500"/>
            <a:ext cx="48915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2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를 만들기 위한 절차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25525" y="1800224"/>
            <a:ext cx="5400675" cy="349703"/>
            <a:chOff x="1025525" y="1800224"/>
            <a:chExt cx="5400675" cy="349703"/>
          </a:xfrm>
        </p:grpSpPr>
        <p:sp>
          <p:nvSpPr>
            <p:cNvPr id="3" name="텍스트 개체 틀 5"/>
            <p:cNvSpPr txBox="1">
              <a:spLocks/>
            </p:cNvSpPr>
            <p:nvPr/>
          </p:nvSpPr>
          <p:spPr>
            <a:xfrm>
              <a:off x="1025525" y="1800225"/>
              <a:ext cx="1800225" cy="3497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 lIns="144000" tIns="36000" rIns="0" bIns="36000">
              <a:sp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1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단계</a:t>
              </a:r>
              <a:endParaRPr lang="ko-KR" altLang="en-US" sz="1800" dirty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5" name="직사각형 34"/>
            <p:cNvSpPr/>
            <p:nvPr/>
          </p:nvSpPr>
          <p:spPr>
            <a:xfrm>
              <a:off x="3186112" y="1800224"/>
              <a:ext cx="324008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도메인 구입 및 네임서버 확인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25525" y="3430136"/>
            <a:ext cx="5400675" cy="349702"/>
            <a:chOff x="1025525" y="2746790"/>
            <a:chExt cx="5400675" cy="349702"/>
          </a:xfrm>
        </p:grpSpPr>
        <p:sp>
          <p:nvSpPr>
            <p:cNvPr id="44" name="텍스트 개체 틀 5"/>
            <p:cNvSpPr txBox="1">
              <a:spLocks/>
            </p:cNvSpPr>
            <p:nvPr/>
          </p:nvSpPr>
          <p:spPr>
            <a:xfrm>
              <a:off x="1025525" y="2746790"/>
              <a:ext cx="1800225" cy="3497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 lIns="144000" tIns="36000" rIns="0" bIns="36000">
              <a:sp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2</a:t>
              </a:r>
              <a:r>
                <a:rPr lang="ko-KR" altLang="en-US" sz="1800" dirty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단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계</a:t>
              </a:r>
              <a:endParaRPr lang="ko-KR" altLang="en-US" sz="1800" dirty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6" name="직사각형 34"/>
            <p:cNvSpPr/>
            <p:nvPr/>
          </p:nvSpPr>
          <p:spPr>
            <a:xfrm>
              <a:off x="3186112" y="2746790"/>
              <a:ext cx="324008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호스팅 서비스 신청 및 비용 결제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25525" y="4690611"/>
            <a:ext cx="5400675" cy="349702"/>
            <a:chOff x="1025525" y="3693355"/>
            <a:chExt cx="5400675" cy="349702"/>
          </a:xfrm>
        </p:grpSpPr>
        <p:sp>
          <p:nvSpPr>
            <p:cNvPr id="54" name="텍스트 개체 틀 5"/>
            <p:cNvSpPr txBox="1">
              <a:spLocks/>
            </p:cNvSpPr>
            <p:nvPr/>
          </p:nvSpPr>
          <p:spPr>
            <a:xfrm>
              <a:off x="1025525" y="3693355"/>
              <a:ext cx="1800225" cy="3497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 lIns="144000" tIns="36000" rIns="0" bIns="36000">
              <a:sp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800" dirty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3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단계</a:t>
              </a:r>
              <a:endParaRPr lang="ko-KR" altLang="en-US" sz="1800" dirty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7" name="직사각형 34"/>
            <p:cNvSpPr/>
            <p:nvPr/>
          </p:nvSpPr>
          <p:spPr>
            <a:xfrm>
              <a:off x="3186112" y="3694244"/>
              <a:ext cx="324008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호스팅 서버 설치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25525" y="5402460"/>
            <a:ext cx="5400675" cy="349702"/>
            <a:chOff x="1025525" y="4639920"/>
            <a:chExt cx="5400675" cy="349702"/>
          </a:xfrm>
        </p:grpSpPr>
        <p:sp>
          <p:nvSpPr>
            <p:cNvPr id="55" name="텍스트 개체 틀 5"/>
            <p:cNvSpPr txBox="1">
              <a:spLocks/>
            </p:cNvSpPr>
            <p:nvPr/>
          </p:nvSpPr>
          <p:spPr>
            <a:xfrm>
              <a:off x="1025525" y="4639920"/>
              <a:ext cx="1800225" cy="3497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 lIns="144000" tIns="36000" rIns="0" bIns="36000">
              <a:sp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4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단계</a:t>
              </a:r>
              <a:endParaRPr lang="ko-KR" altLang="en-US" sz="1800" dirty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8" name="직사각형 34"/>
            <p:cNvSpPr/>
            <p:nvPr/>
          </p:nvSpPr>
          <p:spPr>
            <a:xfrm>
              <a:off x="3186112" y="4639920"/>
              <a:ext cx="324008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홈페이지 파일 업로드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25525" y="6114308"/>
            <a:ext cx="5400675" cy="349702"/>
            <a:chOff x="1025525" y="5586487"/>
            <a:chExt cx="5400675" cy="349702"/>
          </a:xfrm>
        </p:grpSpPr>
        <p:sp>
          <p:nvSpPr>
            <p:cNvPr id="53" name="텍스트 개체 틀 5"/>
            <p:cNvSpPr txBox="1">
              <a:spLocks/>
            </p:cNvSpPr>
            <p:nvPr/>
          </p:nvSpPr>
          <p:spPr>
            <a:xfrm>
              <a:off x="1025525" y="5586487"/>
              <a:ext cx="1800225" cy="34970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 lIns="144000" tIns="36000" rIns="0" bIns="36000">
              <a:sp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5</a:t>
              </a:r>
              <a:r>
                <a:rPr lang="ko-KR" altLang="en-US" sz="1800" dirty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단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계</a:t>
              </a:r>
              <a:endParaRPr lang="ko-KR" altLang="en-US" sz="1800" dirty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69" name="직사각형 34"/>
            <p:cNvSpPr/>
            <p:nvPr/>
          </p:nvSpPr>
          <p:spPr>
            <a:xfrm>
              <a:off x="3186112" y="5587376"/>
              <a:ext cx="324008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2000"/>
                </a:lnSpc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관리 점검사항 숙지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/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YDIYGO350" charset="-127"/>
                </a:rPr>
                <a:t>사이트 운영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YDIYGO350" charset="-127"/>
              </a:endParaRPr>
            </a:p>
          </p:txBody>
        </p:sp>
      </p:grpSp>
      <p:sp>
        <p:nvSpPr>
          <p:cNvPr id="70" name="직사각형 34"/>
          <p:cNvSpPr/>
          <p:nvPr/>
        </p:nvSpPr>
        <p:spPr>
          <a:xfrm>
            <a:off x="3186113" y="2148149"/>
            <a:ext cx="72009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도메인이란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인터넷상의 각 홈페이지는 숫자로 이루어진 주소</a:t>
            </a:r>
            <a:endParaRPr lang="en-US" altLang="ko-KR" sz="1400" spc="-4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를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가지고 있는데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이를 알기 쉬운 영문으로 표현한 것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 </a:t>
            </a:r>
          </a:p>
          <a:p>
            <a:pPr lvl="0">
              <a:lnSpc>
                <a:spcPct val="120000"/>
              </a:lnSpc>
            </a:pP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ex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  <a:sym typeface="Wingdings" panose="05000000000000000000" pitchFamily="2" charset="2"/>
              </a:rPr>
              <a:t>:) www.seouljesuslovechurch.org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sp>
        <p:nvSpPr>
          <p:cNvPr id="72" name="직사각형 34"/>
          <p:cNvSpPr/>
          <p:nvPr/>
        </p:nvSpPr>
        <p:spPr>
          <a:xfrm>
            <a:off x="3186113" y="3778949"/>
            <a:ext cx="72009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호스팅 서비스는 사용자가 요구하는 사항을 언제나 제공해줄 </a:t>
            </a:r>
            <a:endParaRPr lang="en-US" altLang="ko-KR" sz="1400" spc="-4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수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있도록 업체를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통하여 웹 서버의 공간을 임대하는 서비스</a:t>
            </a:r>
            <a:endParaRPr lang="en-US" altLang="ko-KR" sz="1400" spc="-4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3" t="8472" r="32865" b="22508"/>
          <a:stretch/>
        </p:blipFill>
        <p:spPr>
          <a:xfrm>
            <a:off x="7866063" y="4265823"/>
            <a:ext cx="2520950" cy="3114465"/>
          </a:xfrm>
          <a:prstGeom prst="rect">
            <a:avLst/>
          </a:prstGeom>
          <a:ln w="9525">
            <a:solidFill>
              <a:srgbClr val="44546A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3" b="5116"/>
          <a:stretch/>
        </p:blipFill>
        <p:spPr>
          <a:xfrm>
            <a:off x="7866063" y="1805621"/>
            <a:ext cx="2520950" cy="2324419"/>
          </a:xfrm>
          <a:prstGeom prst="rect">
            <a:avLst/>
          </a:prstGeom>
          <a:ln w="9525">
            <a:solidFill>
              <a:srgbClr val="44546A"/>
            </a:solidFill>
          </a:ln>
        </p:spPr>
      </p:pic>
    </p:spTree>
    <p:extLst>
      <p:ext uri="{BB962C8B-B14F-4D97-AF65-F5344CB8AC3E}">
        <p14:creationId xmlns:p14="http://schemas.microsoft.com/office/powerpoint/2010/main" val="37368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" b="2935"/>
          <a:stretch/>
        </p:blipFill>
        <p:spPr>
          <a:xfrm>
            <a:off x="3186113" y="1800226"/>
            <a:ext cx="5022375" cy="2538334"/>
          </a:xfrm>
          <a:prstGeom prst="rect">
            <a:avLst/>
          </a:prstGeom>
          <a:ln>
            <a:solidFill>
              <a:srgbClr val="44546A"/>
            </a:solidFill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378142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3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타 교회 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Site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현황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텍스트 개체 틀 5"/>
          <p:cNvSpPr txBox="1">
            <a:spLocks/>
          </p:cNvSpPr>
          <p:nvPr/>
        </p:nvSpPr>
        <p:spPr>
          <a:xfrm>
            <a:off x="1025525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온누리</a:t>
            </a: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9" name="텍스트 개체 틀 5"/>
          <p:cNvSpPr txBox="1">
            <a:spLocks/>
          </p:cNvSpPr>
          <p:nvPr/>
        </p:nvSpPr>
        <p:spPr>
          <a:xfrm>
            <a:off x="1025525" y="4868411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우리들 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8" b="3615"/>
          <a:stretch/>
        </p:blipFill>
        <p:spPr>
          <a:xfrm>
            <a:off x="3186113" y="4868411"/>
            <a:ext cx="5040313" cy="2515835"/>
          </a:xfrm>
          <a:prstGeom prst="rect">
            <a:avLst/>
          </a:prstGeom>
          <a:ln>
            <a:solidFill>
              <a:srgbClr val="44546A"/>
            </a:solidFill>
          </a:ln>
        </p:spPr>
      </p:pic>
      <p:sp>
        <p:nvSpPr>
          <p:cNvPr id="83" name="직사각형 34"/>
          <p:cNvSpPr/>
          <p:nvPr/>
        </p:nvSpPr>
        <p:spPr>
          <a:xfrm>
            <a:off x="8226425" y="1800225"/>
            <a:ext cx="2160587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서빙고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양재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각 지역별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/>
            </a:r>
            <a:b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</a:b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홈페이지와 연결되어 있는 통합 홈페이지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예수사랑선교회 홈페이지가</a:t>
            </a:r>
            <a:endParaRPr lang="en-US" altLang="ko-KR" sz="1400" spc="-4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다음과 같이 진행을 예상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대표적으로 교회 소개 및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</a:t>
            </a:r>
            <a:b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</a:br>
            <a:r>
              <a:rPr lang="ko-KR" altLang="en-US" sz="1400" spc="-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새신자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등록 방법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,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예배시간 등의 정보를 전달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sp>
        <p:nvSpPr>
          <p:cNvPr id="84" name="직사각형 34"/>
          <p:cNvSpPr/>
          <p:nvPr/>
        </p:nvSpPr>
        <p:spPr>
          <a:xfrm>
            <a:off x="8226425" y="4868411"/>
            <a:ext cx="2160587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상단에 메뉴 바의 위치를 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/>
            </a:r>
            <a:b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</a:b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보면 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‘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날마다 </a:t>
            </a:r>
            <a:r>
              <a:rPr lang="ko-KR" altLang="en-US" sz="1400" spc="-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큐티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’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가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/>
            </a:r>
            <a:b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</a:b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제일 먼저 앞으로 제시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메뉴의 위치에 따라 그 교회의 비전 및 중요하게 여기는 부분을 보여줌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6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9" b="3378"/>
          <a:stretch/>
        </p:blipFill>
        <p:spPr>
          <a:xfrm>
            <a:off x="3186113" y="1800225"/>
            <a:ext cx="5040312" cy="2525262"/>
          </a:xfrm>
          <a:prstGeom prst="rect">
            <a:avLst/>
          </a:prstGeom>
          <a:ln>
            <a:solidFill>
              <a:srgbClr val="44546A"/>
            </a:solidFill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378142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3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타 교회 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Site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현황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텍스트 개체 틀 5"/>
          <p:cNvSpPr txBox="1">
            <a:spLocks/>
          </p:cNvSpPr>
          <p:nvPr/>
        </p:nvSpPr>
        <p:spPr>
          <a:xfrm>
            <a:off x="1025525" y="1800225"/>
            <a:ext cx="1800225" cy="62670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멕시코 몬테레이 </a:t>
            </a:r>
            <a: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/>
            </a:r>
            <a:b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예수사랑교회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9" name="텍스트 개체 틀 5"/>
          <p:cNvSpPr txBox="1">
            <a:spLocks/>
          </p:cNvSpPr>
          <p:nvPr/>
        </p:nvSpPr>
        <p:spPr>
          <a:xfrm>
            <a:off x="1025525" y="4868411"/>
            <a:ext cx="1800225" cy="68210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MARKERS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WARSHIP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3" name="직사각형 34"/>
          <p:cNvSpPr/>
          <p:nvPr/>
        </p:nvSpPr>
        <p:spPr>
          <a:xfrm>
            <a:off x="8226425" y="1800225"/>
            <a:ext cx="21605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4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현재 운영되고 있는 홈페이지</a:t>
            </a:r>
            <a:r>
              <a:rPr lang="en-US" altLang="ko-KR" sz="14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주로 활동 사진 및 영상으로</a:t>
            </a:r>
            <a:endParaRPr lang="en-US" altLang="ko-KR" sz="1400" spc="-40" dirty="0" smtClean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홈페이지 운영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sp>
        <p:nvSpPr>
          <p:cNvPr id="84" name="직사각형 34"/>
          <p:cNvSpPr/>
          <p:nvPr/>
        </p:nvSpPr>
        <p:spPr>
          <a:xfrm>
            <a:off x="8226425" y="4868411"/>
            <a:ext cx="21605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제작하고자 하는 홈페이지 </a:t>
            </a:r>
            <a:r>
              <a:rPr lang="ko-KR" altLang="en-US" sz="14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디자인 레이아웃을 가장 많이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 참고하게 될 것으로 예정</a:t>
            </a:r>
            <a:r>
              <a:rPr lang="en-US" altLang="ko-KR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DIYGO320" charset="-127"/>
              </a:rPr>
              <a:t>.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DIYGO32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/>
          <a:stretch/>
        </p:blipFill>
        <p:spPr>
          <a:xfrm>
            <a:off x="3186113" y="4868412"/>
            <a:ext cx="5040312" cy="2444274"/>
          </a:xfrm>
          <a:prstGeom prst="rect">
            <a:avLst/>
          </a:prstGeom>
          <a:ln>
            <a:solidFill>
              <a:srgbClr val="44546A"/>
            </a:solidFill>
          </a:ln>
        </p:spPr>
      </p:pic>
    </p:spTree>
    <p:extLst>
      <p:ext uri="{BB962C8B-B14F-4D97-AF65-F5344CB8AC3E}">
        <p14:creationId xmlns:p14="http://schemas.microsoft.com/office/powerpoint/2010/main" val="2552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467995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4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각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별 사이트 맵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텍스트 개체 틀 5"/>
          <p:cNvSpPr txBox="1">
            <a:spLocks/>
          </p:cNvSpPr>
          <p:nvPr/>
        </p:nvSpPr>
        <p:spPr>
          <a:xfrm>
            <a:off x="1025525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온누리</a:t>
            </a: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88150" y="3424424"/>
            <a:ext cx="1440000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소개합니다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88150" y="4511112"/>
            <a:ext cx="1440000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예배와 말씀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88150" y="5407442"/>
            <a:ext cx="1780855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공동체와 양육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88150" y="6482611"/>
            <a:ext cx="1458986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선교와 사역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8150" y="2348877"/>
            <a:ext cx="1440000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환영합니다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5947" y="2374909"/>
            <a:ext cx="117532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사역참여하기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6339" y="2374909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용어집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5325" y="2374909"/>
            <a:ext cx="106272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FAQ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6045" y="2374909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환영합니다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16045" y="2643021"/>
            <a:ext cx="80983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새가족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등록 안내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예배시간 안내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찾아오시는 법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교회 시설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주일학교 예배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1582" y="2374909"/>
            <a:ext cx="117532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교회방문하기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1582" y="2643021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지역별</a:t>
            </a:r>
            <a:endParaRPr lang="ko-KR" altLang="en-US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1210" y="2374909"/>
            <a:ext cx="13404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새가족등록하기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01210" y="2643021"/>
            <a:ext cx="78579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성인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대학생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청년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고등학생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영유아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초등학생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외국인</a:t>
            </a:r>
            <a:endParaRPr lang="ko-KR" altLang="en-US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6339" y="2643021"/>
            <a:ext cx="9701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교회 기본 용어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온누리교회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주요 용어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온누리교회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주요 행사</a:t>
            </a:r>
            <a:endParaRPr lang="ko-KR" altLang="en-US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55325" y="2643021"/>
            <a:ext cx="77296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부천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대전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남양주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평택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인천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강동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양지</a:t>
            </a:r>
            <a:endParaRPr lang="ko-KR" altLang="en-US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045" y="3450456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6399" y="3450456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예배시간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796" y="3450456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금주의 주보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6820" y="3450456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섬기는 사람들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5953" y="3450456"/>
            <a:ext cx="125066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행정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성도지원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17910" y="3450456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교회시설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24307" y="3450456"/>
            <a:ext cx="92044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약도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주차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06045" y="3450456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홍보관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6045" y="4537144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예배영상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42283" y="4537144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특별집회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41641" y="4537144"/>
            <a:ext cx="14654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하용조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목사 설교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45" y="5433474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성인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85665" y="5433474"/>
            <a:ext cx="10855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대학생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청년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25954" y="5433474"/>
            <a:ext cx="10855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중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고등학생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66243" y="5433474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영유아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초등학생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36750" y="5433474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외국인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71479" y="5433474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장애인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6208" y="5433474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소모임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40936" y="5433474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양육체계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5285" y="6508643"/>
            <a:ext cx="131157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2000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선교활동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23063" y="6508643"/>
            <a:ext cx="11163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Acts29 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사역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45595" y="6508643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사회봉사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96898" y="6508643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복지재단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48200" y="6508643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관련부서 안내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796" y="3728418"/>
            <a:ext cx="47961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06820" y="3728418"/>
            <a:ext cx="7152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담당목사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부목사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전도사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파트교역자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장로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선교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복지재단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05953" y="3728418"/>
            <a:ext cx="7248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결혼에배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헌금 안내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행정부서 안내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017910" y="3728418"/>
            <a:ext cx="47961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24307" y="3728418"/>
            <a:ext cx="6511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캠퍼스 교회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6045" y="4800990"/>
            <a:ext cx="10166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주중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새신자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대학청년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어린이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외국어 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새벽      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캠퍼스 교회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4542283" y="4800014"/>
            <a:ext cx="1900480" cy="461665"/>
            <a:chOff x="4542283" y="4800014"/>
            <a:chExt cx="1900480" cy="461665"/>
          </a:xfrm>
        </p:grpSpPr>
        <p:sp>
          <p:nvSpPr>
            <p:cNvPr id="53" name="TextBox 52"/>
            <p:cNvSpPr txBox="1"/>
            <p:nvPr/>
          </p:nvSpPr>
          <p:spPr>
            <a:xfrm>
              <a:off x="4542283" y="4800014"/>
              <a:ext cx="11641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작은 예수 </a:t>
              </a:r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40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일 새벽기도회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err="1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절기별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예배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맞춤 전도 집회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부흥 축제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546364" y="4800014"/>
              <a:ext cx="896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err="1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러브소나타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온누리회복축제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err="1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청소년집회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Passion</a:t>
              </a:r>
            </a:p>
            <a:p>
              <a:r>
                <a:rPr lang="en-US" altLang="ko-KR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·</a:t>
              </a:r>
              <a:r>
                <a:rPr lang="ko-KR" altLang="en-US" sz="600" dirty="0" smtClean="0">
                  <a:solidFill>
                    <a:srgbClr val="4040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리더십 축제</a:t>
              </a:r>
              <a:endPara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741641" y="4800990"/>
            <a:ext cx="6511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책별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주제별 설교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인물별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16045" y="5700778"/>
            <a:ext cx="6511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국내 캠퍼스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5665" y="5700778"/>
            <a:ext cx="47961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대학부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청년부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25954" y="5700778"/>
            <a:ext cx="627095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파워웨이브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6243" y="5700778"/>
            <a:ext cx="82266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예수님의 꿈 아이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꿈이 자라는 땅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36750" y="5700778"/>
            <a:ext cx="6511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영어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일본어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중국어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기타 외국인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806208" y="5700778"/>
            <a:ext cx="6511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회복을 위한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기도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/QT</a:t>
            </a: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사별자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이혼자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40936" y="5700778"/>
            <a:ext cx="72487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양육 프로그램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장로 아카데미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05285" y="6782957"/>
            <a:ext cx="7248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선교와 비전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선교사 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파송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해외 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이웃리치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·NGO 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외국인 이주민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23063" y="6782957"/>
            <a:ext cx="9460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비전교회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협력위원회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의료선교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러브소나타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45595" y="6782957"/>
            <a:ext cx="7857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불우이웃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농어촌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장애우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탈북민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교도소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군부대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병원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48200" y="6782957"/>
            <a:ext cx="40588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양육</a:t>
            </a:r>
            <a:endParaRPr lang="en-US" altLang="ko-KR" sz="60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예배</a:t>
            </a:r>
            <a:endParaRPr lang="en-US" altLang="ko-KR" sz="60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가정</a:t>
            </a:r>
            <a:endParaRPr lang="en-US" altLang="ko-KR" sz="60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회복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460125" y="6782957"/>
            <a:ext cx="8579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긍휼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여성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·JDS 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예수제자학교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66399" y="3728418"/>
            <a:ext cx="78579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서빙고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양재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대학청년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외국어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캠퍼스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비전교회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16045" y="3728418"/>
            <a:ext cx="84350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담임목사 인사말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·2017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년 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목회계획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온누리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비전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온누리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목회 철학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발자취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467995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4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각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별 사이트 맵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텍스트 개체 틀 5"/>
          <p:cNvSpPr txBox="1">
            <a:spLocks/>
          </p:cNvSpPr>
          <p:nvPr/>
        </p:nvSpPr>
        <p:spPr>
          <a:xfrm>
            <a:off x="1025525" y="1800225"/>
            <a:ext cx="1800225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우리들 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88149" y="3062333"/>
            <a:ext cx="1626293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예배와 말씀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88150" y="3961376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공동체와 양육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88150" y="4865240"/>
            <a:ext cx="1627895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사역과 선교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88150" y="5588344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새가족</a:t>
            </a:r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안내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8150" y="2348877"/>
            <a:ext cx="1626292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날마다 </a:t>
            </a:r>
            <a:r>
              <a:rPr lang="ko-KR" altLang="en-US" sz="1600" dirty="0" err="1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큐티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3611" y="2374909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큐티인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5243" y="2374909"/>
            <a:ext cx="8451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큐티소개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16045" y="2643021"/>
            <a:ext cx="8098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큐티란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큐티는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이렇게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큐티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제대로 하기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6691" y="2374909"/>
            <a:ext cx="8451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큐티나눔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3765" y="2374909"/>
            <a:ext cx="117532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새벽큐티설교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5243" y="3088365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설교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691" y="3088365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찬양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3765" y="3088365"/>
            <a:ext cx="8595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예배영상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8904" y="3088365"/>
            <a:ext cx="8451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예배사진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1899" y="3088365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5243" y="3987408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목장 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6691" y="3987408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목장 나눔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83765" y="3987408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사진 나눔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45" y="4891272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사역부서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4092" y="4891272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교육부서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66243" y="4891272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선교 현황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24542" y="4891272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선교 소식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5285" y="5614376"/>
            <a:ext cx="14798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처음 오시는 분들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530" y="5614376"/>
            <a:ext cx="10871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등록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42733" y="5614376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모임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4542" y="5614376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새가족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13813" y="5614376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세례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6045" y="3366327"/>
            <a:ext cx="5437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외부강사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영어자막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15243" y="4251254"/>
            <a:ext cx="74571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목장 소개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목장 운영지침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부부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여자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여자 직장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66243" y="5158576"/>
            <a:ext cx="64152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후원 선교사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단체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13813" y="5888690"/>
            <a:ext cx="64152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교우 세례자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86691" y="3366327"/>
            <a:ext cx="865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말씀 후 찬양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주일예배찬양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판교</a:t>
            </a:r>
            <a:r>
              <a:rPr lang="en-US" altLang="ko-KR" sz="600" dirty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주일예배찬양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휘문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58293" y="3366327"/>
            <a:ext cx="5437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주일요약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사역자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새벽큐티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83765" y="3366327"/>
            <a:ext cx="7152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대표기도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간증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세례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유아세례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행사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88904" y="3366327"/>
            <a:ext cx="570990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주간 포토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41899" y="3366327"/>
            <a:ext cx="641522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금주의 주보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88904" y="3987408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교우 동정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41899" y="3987408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726305" y="3987408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양육 프로그램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286691" y="4251254"/>
            <a:ext cx="7393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부부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여자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여자 직장 목장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88904" y="4251254"/>
            <a:ext cx="5838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교우 소식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안식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장례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841899" y="4251254"/>
            <a:ext cx="78258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금주의 기도제목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기도 나눔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922673" y="5614376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상담코너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88150" y="6306361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우리들 교회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005285" y="6332393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소개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09427" y="6332393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담임목사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51051" y="6332393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섬기는 사람들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99838" y="6332393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예배시간 안내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48625" y="6332393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시설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05285" y="6606707"/>
            <a:ext cx="6479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우리들 비전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교회 이야기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발자취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추천의 말씀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652767" y="6332393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찾아오시는 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01554" y="6332393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커뮤니티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543181" y="6332393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타임캡슐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09427" y="6606707"/>
            <a:ext cx="7120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김양재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목사님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저서 안내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칼럼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설교방송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종합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51051" y="6606707"/>
            <a:ext cx="5437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평원지기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초원지기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사역자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사무처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99838" y="6606707"/>
            <a:ext cx="5709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판교 채플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휘문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채플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48625" y="6606707"/>
            <a:ext cx="5709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판교 채플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휘문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채플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52767" y="6606707"/>
            <a:ext cx="5709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판교 채플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휘문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채플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801554" y="6606707"/>
            <a:ext cx="5709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공지사항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교회 소식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교회 일정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보도자료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문의하기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바른 신앙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543181" y="6606707"/>
            <a:ext cx="7072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타임캡슐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창립기념영상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·CTS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밀레니엄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창립</a:t>
            </a:r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주년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5163" y="1079500"/>
            <a:ext cx="467995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571500" indent="-571500" eaLnBrk="1" hangingPunct="1">
              <a:buClr>
                <a:schemeClr val="tx2"/>
              </a:buClr>
              <a:buFont typeface="+mj-lt"/>
              <a:buAutoNum type="romanUcPeriod" startAt="4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각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Homepage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별 사이트 맵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텍스트 개체 틀 5"/>
          <p:cNvSpPr txBox="1">
            <a:spLocks/>
          </p:cNvSpPr>
          <p:nvPr/>
        </p:nvSpPr>
        <p:spPr>
          <a:xfrm>
            <a:off x="1025525" y="1800225"/>
            <a:ext cx="3228359" cy="34970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lIns="144000" tIns="36000" rIns="0" bIns="3600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멕시코 몬테레이 예수사랑교회</a:t>
            </a:r>
            <a:endParaRPr lang="ko-KR" altLang="en-US" sz="18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88149" y="3062333"/>
            <a:ext cx="1626293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예배와 말씀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88150" y="3961376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양육과 훈련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88150" y="4684082"/>
            <a:ext cx="1627895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선교와 구제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88150" y="5588344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다음 세대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8150" y="2348877"/>
            <a:ext cx="1626292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교회소개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4209" y="2374909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섬기는 사람들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5243" y="2374909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환영합니다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19935" y="2374909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교회비전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517" y="2374909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교회발자취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5243" y="3088365"/>
            <a:ext cx="8451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주일설교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6691" y="3088365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 안내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3765" y="3088365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예배 시간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8904" y="3088365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주보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5243" y="3987408"/>
            <a:ext cx="10871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새신자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양육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07515" y="3987408"/>
            <a:ext cx="18133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일대일 제자 양육 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1:1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6045" y="4710114"/>
            <a:ext cx="10871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멕시코 선교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1006" y="4710114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선교사역 영상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86393" y="4710114"/>
            <a:ext cx="10246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오지선교지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64153" y="4710114"/>
            <a:ext cx="17331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출판사역</a:t>
            </a:r>
            <a:r>
              <a:rPr lang="ko-KR" altLang="en-US" sz="1400" dirty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십자가사랑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5285" y="5614376"/>
            <a:ext cx="14927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꿈자랑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유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초등부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64914" y="5614376"/>
            <a:ext cx="14927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꿈자랑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중</a:t>
            </a:r>
            <a:r>
              <a:rPr lang="en-US" altLang="ko-KR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고등부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4542" y="5614376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날개펴는</a:t>
            </a:r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청년부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16045" y="4977418"/>
            <a:ext cx="8114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매월 단기선교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·Pan da Vida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선교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협력 선교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토요일 한글 학교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25947" y="3987408"/>
            <a:ext cx="14798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말씀과 섬기는 삶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310954" y="3987408"/>
            <a:ext cx="12522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성령 컨퍼런스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88150" y="6306361"/>
            <a:ext cx="1616988" cy="359840"/>
          </a:xfrm>
          <a:prstGeom prst="roundRect">
            <a:avLst>
              <a:gd name="adj" fmla="val 26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성도와 교제</a:t>
            </a:r>
            <a:endParaRPr lang="ko-KR" altLang="en-US" sz="16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005285" y="6332393"/>
            <a:ext cx="9076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앨범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153194" y="6332393"/>
            <a:ext cx="12378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중보기도 요청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31321" y="6332393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소식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93656" y="6332393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교회 일정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955991" y="6332393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206490" y="6332393"/>
            <a:ext cx="679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자료실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310954" y="2374909"/>
            <a:ext cx="8595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선교센터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64966" y="2374909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오시는 길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050441" y="4710114"/>
            <a:ext cx="13404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40404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예수사랑선교회</a:t>
            </a:r>
            <a:endParaRPr lang="ko-KR" altLang="en-US" sz="1400" dirty="0">
              <a:solidFill>
                <a:srgbClr val="40404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49213" y="4977418"/>
            <a:ext cx="11689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복음의 가방 사역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선한 사마리아인</a:t>
            </a:r>
            <a:endParaRPr lang="en-US" altLang="ko-KR" sz="600" dirty="0" smtClean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지역교회 </a:t>
            </a:r>
            <a:r>
              <a:rPr lang="ko-KR" altLang="en-US" sz="600" dirty="0" err="1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리모델링</a:t>
            </a:r>
            <a:r>
              <a:rPr lang="ko-KR" altLang="en-US" sz="600" dirty="0" smtClean="0">
                <a:solidFill>
                  <a:srgbClr val="4040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프로젝트</a:t>
            </a:r>
            <a:endParaRPr lang="en-US" altLang="ko-KR" sz="600" dirty="0">
              <a:solidFill>
                <a:srgbClr val="4040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0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852</TotalTime>
  <Words>1188</Words>
  <Application>Microsoft Office PowerPoint</Application>
  <PresentationFormat>사용자 지정</PresentationFormat>
  <Paragraphs>403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YDIYGO310</vt:lpstr>
      <vt:lpstr>YDIYGO320</vt:lpstr>
      <vt:lpstr>YDIYGO350</vt:lpstr>
      <vt:lpstr>맑은 고딕</vt:lpstr>
      <vt:lpstr>-윤고딕310</vt:lpstr>
      <vt:lpstr>-윤고딕320</vt:lpstr>
      <vt:lpstr>-윤고딕330</vt:lpstr>
      <vt:lpstr>-윤고딕350</vt:lpstr>
      <vt:lpstr>Arial</vt:lpstr>
      <vt:lpstr>Arial Black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140</cp:revision>
  <cp:lastPrinted>2018-03-06T10:20:58Z</cp:lastPrinted>
  <dcterms:created xsi:type="dcterms:W3CDTF">2018-01-19T17:21:14Z</dcterms:created>
  <dcterms:modified xsi:type="dcterms:W3CDTF">2018-03-06T10:24:43Z</dcterms:modified>
</cp:coreProperties>
</file>